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18"/>
  </p:notesMasterIdLst>
  <p:sldIdLst>
    <p:sldId id="256" r:id="rId5"/>
    <p:sldId id="323" r:id="rId6"/>
    <p:sldId id="297" r:id="rId7"/>
    <p:sldId id="296" r:id="rId8"/>
    <p:sldId id="305" r:id="rId9"/>
    <p:sldId id="313" r:id="rId10"/>
    <p:sldId id="350" r:id="rId11"/>
    <p:sldId id="315" r:id="rId12"/>
    <p:sldId id="316" r:id="rId13"/>
    <p:sldId id="317" r:id="rId14"/>
    <p:sldId id="318" r:id="rId15"/>
    <p:sldId id="314" r:id="rId16"/>
    <p:sldId id="319" r:id="rId17"/>
  </p:sldIdLst>
  <p:sldSz cx="9144000" cy="5143500" type="screen16x9"/>
  <p:notesSz cx="6858000" cy="9144000"/>
  <p:embeddedFontLst>
    <p:embeddedFont>
      <p:font typeface="Oswald" panose="020B0604020202020204" charset="0"/>
      <p:regular r:id="rId19"/>
      <p:bold r:id="rId20"/>
    </p:embeddedFont>
    <p:embeddedFont>
      <p:font typeface="Source Sans Pro" panose="020B050303040302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C34B"/>
    <a:srgbClr val="00CC99"/>
    <a:srgbClr val="FF9900"/>
    <a:srgbClr val="33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1A1956-3D7E-41C0-9DF7-105A978C6925}">
  <a:tblStyle styleId="{891A1956-3D7E-41C0-9DF7-105A978C69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82E05BE-877C-40BA-BEE6-E4ECDAF45F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13" y="-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sey Badger" userId="dc8e4f3e-1dcb-462d-9da1-41d15c7b995e" providerId="ADAL" clId="{7F04E5DF-14E3-4F34-B9D8-34353E53EC78}"/>
    <pc:docChg chg="modSld">
      <pc:chgData name="Kelsey Badger" userId="dc8e4f3e-1dcb-462d-9da1-41d15c7b995e" providerId="ADAL" clId="{7F04E5DF-14E3-4F34-B9D8-34353E53EC78}" dt="2025-03-17T16:18:22.664" v="3" actId="20577"/>
      <pc:docMkLst>
        <pc:docMk/>
      </pc:docMkLst>
      <pc:sldChg chg="addSp modSp">
        <pc:chgData name="Kelsey Badger" userId="dc8e4f3e-1dcb-462d-9da1-41d15c7b995e" providerId="ADAL" clId="{7F04E5DF-14E3-4F34-B9D8-34353E53EC78}" dt="2025-03-17T16:18:22.664" v="3" actId="20577"/>
        <pc:sldMkLst>
          <pc:docMk/>
          <pc:sldMk cId="0" sldId="256"/>
        </pc:sldMkLst>
        <pc:spChg chg="mod">
          <ac:chgData name="Kelsey Badger" userId="dc8e4f3e-1dcb-462d-9da1-41d15c7b995e" providerId="ADAL" clId="{7F04E5DF-14E3-4F34-B9D8-34353E53EC78}" dt="2025-03-17T16:18:22.664" v="3" actId="20577"/>
          <ac:spMkLst>
            <pc:docMk/>
            <pc:sldMk cId="0" sldId="256"/>
            <ac:spMk id="4" creationId="{61711E40-EE64-451A-A668-51AB6C6F2FF6}"/>
          </ac:spMkLst>
        </pc:spChg>
        <pc:spChg chg="mod">
          <ac:chgData name="Kelsey Badger" userId="dc8e4f3e-1dcb-462d-9da1-41d15c7b995e" providerId="ADAL" clId="{7F04E5DF-14E3-4F34-B9D8-34353E53EC78}" dt="2025-03-17T16:18:17.001" v="0" actId="14100"/>
          <ac:spMkLst>
            <pc:docMk/>
            <pc:sldMk cId="0" sldId="256"/>
            <ac:spMk id="464" creationId="{00000000-0000-0000-0000-000000000000}"/>
          </ac:spMkLst>
        </pc:spChg>
        <pc:grpChg chg="add">
          <ac:chgData name="Kelsey Badger" userId="dc8e4f3e-1dcb-462d-9da1-41d15c7b995e" providerId="ADAL" clId="{7F04E5DF-14E3-4F34-B9D8-34353E53EC78}" dt="2025-03-17T16:18:19.823" v="1"/>
          <ac:grpSpMkLst>
            <pc:docMk/>
            <pc:sldMk cId="0" sldId="256"/>
            <ac:grpSpMk id="3" creationId="{FA2B8E33-ECCF-42A4-9D86-B9B6F32C7864}"/>
          </ac:grpSpMkLst>
        </pc:grpChg>
      </pc:sldChg>
    </pc:docChg>
  </pc:docChgLst>
  <pc:docChgLst>
    <pc:chgData name="Emily Nutwell" userId="S::enutwell_umass.edu#ext#@buckeyemailosu.onmicrosoft.com::4cabd33d-be59-45df-af92-f3c56c6cc90d" providerId="AD" clId="Web-{1CE64B72-09E9-3C09-B5EB-A16A771FF904}"/>
    <pc:docChg chg="addSld modSld sldOrd">
      <pc:chgData name="Emily Nutwell" userId="S::enutwell_umass.edu#ext#@buckeyemailosu.onmicrosoft.com::4cabd33d-be59-45df-af92-f3c56c6cc90d" providerId="AD" clId="Web-{1CE64B72-09E9-3C09-B5EB-A16A771FF904}" dt="2025-01-08T20:29:19.416" v="224" actId="20577"/>
      <pc:docMkLst>
        <pc:docMk/>
      </pc:docMkLst>
      <pc:sldChg chg="delSp modSp add ord">
        <pc:chgData name="Emily Nutwell" userId="S::enutwell_umass.edu#ext#@buckeyemailosu.onmicrosoft.com::4cabd33d-be59-45df-af92-f3c56c6cc90d" providerId="AD" clId="Web-{1CE64B72-09E9-3C09-B5EB-A16A771FF904}" dt="2025-01-08T20:29:19.416" v="224" actId="20577"/>
        <pc:sldMkLst>
          <pc:docMk/>
          <pc:sldMk cId="675242775" sldId="350"/>
        </pc:sldMkLst>
        <pc:spChg chg="mod">
          <ac:chgData name="Emily Nutwell" userId="S::enutwell_umass.edu#ext#@buckeyemailosu.onmicrosoft.com::4cabd33d-be59-45df-af92-f3c56c6cc90d" providerId="AD" clId="Web-{1CE64B72-09E9-3C09-B5EB-A16A771FF904}" dt="2025-01-08T20:29:07.728" v="222" actId="20577"/>
          <ac:spMkLst>
            <pc:docMk/>
            <pc:sldMk cId="675242775" sldId="350"/>
            <ac:spMk id="2" creationId="{797CBF02-D846-7FB2-6320-A0A1B642F605}"/>
          </ac:spMkLst>
        </pc:spChg>
        <pc:spChg chg="mod">
          <ac:chgData name="Emily Nutwell" userId="S::enutwell_umass.edu#ext#@buckeyemailosu.onmicrosoft.com::4cabd33d-be59-45df-af92-f3c56c6cc90d" providerId="AD" clId="Web-{1CE64B72-09E9-3C09-B5EB-A16A771FF904}" dt="2025-01-08T20:29:19.416" v="224" actId="20577"/>
          <ac:spMkLst>
            <pc:docMk/>
            <pc:sldMk cId="675242775" sldId="350"/>
            <ac:spMk id="7" creationId="{14862211-EBF7-8D61-C03E-F89FE3471912}"/>
          </ac:spMkLst>
        </pc:spChg>
        <pc:picChg chg="del">
          <ac:chgData name="Emily Nutwell" userId="S::enutwell_umass.edu#ext#@buckeyemailosu.onmicrosoft.com::4cabd33d-be59-45df-af92-f3c56c6cc90d" providerId="AD" clId="Web-{1CE64B72-09E9-3C09-B5EB-A16A771FF904}" dt="2025-01-08T20:16:04.531" v="12"/>
          <ac:picMkLst>
            <pc:docMk/>
            <pc:sldMk cId="675242775" sldId="350"/>
            <ac:picMk id="6" creationId="{32C87688-00F7-4F1A-E393-F0757AF9A9B1}"/>
          </ac:picMkLst>
        </pc:picChg>
        <pc:picChg chg="del">
          <ac:chgData name="Emily Nutwell" userId="S::enutwell_umass.edu#ext#@buckeyemailosu.onmicrosoft.com::4cabd33d-be59-45df-af92-f3c56c6cc90d" providerId="AD" clId="Web-{1CE64B72-09E9-3C09-B5EB-A16A771FF904}" dt="2025-01-08T20:16:06.578" v="13"/>
          <ac:picMkLst>
            <pc:docMk/>
            <pc:sldMk cId="675242775" sldId="350"/>
            <ac:picMk id="9" creationId="{8A50026F-BFDF-43C3-BCD0-AD1CA7D7213D}"/>
          </ac:picMkLst>
        </pc:picChg>
      </pc:sldChg>
    </pc:docChg>
  </pc:docChgLst>
  <pc:docChgLst>
    <pc:chgData name="Badger, Kelsey" userId="S::badger.60@osu.edu::dc8e4f3e-1dcb-462d-9da1-41d15c7b995e" providerId="AD" clId="Web-{A589AEBB-5D41-43B2-2D8F-F655F4B44020}"/>
  </pc:docChgLst>
  <pc:docChgLst>
    <pc:chgData name="Nutwell, Emily" userId="9ea06d6a-aaed-49a1-92e8-a39ef789d665" providerId="ADAL" clId="{1CF1ECE7-B495-4020-B608-23A8511BCE84}"/>
  </pc:docChgLst>
  <pc:docChgLst>
    <pc:chgData name="Badger, Kelsey" userId="S::badger.60@osu.edu::dc8e4f3e-1dcb-462d-9da1-41d15c7b995e" providerId="AD" clId="Web-{89450928-4E8A-DE51-74F2-A539FE1E9778}"/>
  </pc:docChgLst>
  <pc:docChgLst>
    <pc:chgData name="Nutwell, Emily" userId="9ea06d6a-aaed-49a1-92e8-a39ef789d665" providerId="ADAL" clId="{049668E5-05F8-4890-89FD-5B7A8FF2ECF6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240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320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76" name="Google Shape;76;p3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77" name="Google Shape;77;p3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81" name="Google Shape;81;p3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" name="Google Shape;82;p3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3" name="Google Shape;83;p3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4" name="Google Shape;84;p3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85" name="Google Shape;85;p3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3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48" r:id="rId2"/>
    <p:sldLayoutId id="2147483651" r:id="rId3"/>
    <p:sldLayoutId id="2147483652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463550" y="2485103"/>
            <a:ext cx="7994725" cy="203812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dirty="0"/>
              <a:t>Data for Healthy Communities: Communicating with Data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A2B8E33-ECCF-42A4-9D86-B9B6F32C7864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id="{61711E40-EE64-451A-A668-51AB6C6F2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8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 and Kelsey Badger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5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E3B7CA73-0169-4215-856C-A0C734CA80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9D253-CC07-DFA3-B1F9-6B93D7748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49C2A-CEBF-F005-A3E3-8A3266852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108607"/>
            <a:ext cx="8477250" cy="715800"/>
          </a:xfrm>
        </p:spPr>
        <p:txBody>
          <a:bodyPr/>
          <a:lstStyle/>
          <a:p>
            <a:r>
              <a:rPr lang="en-US" dirty="0"/>
              <a:t>Scatterplots show rank by </a:t>
            </a:r>
            <a:r>
              <a:rPr lang="en-US" u="sng" dirty="0"/>
              <a:t>two</a:t>
            </a:r>
            <a:r>
              <a:rPr lang="en-US" dirty="0"/>
              <a:t> indicators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CBB8A-8927-12A5-379C-D64C266AD4C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 lang="en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CF94840-831B-7957-747E-E1D57B42E1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8849" y="2025650"/>
            <a:ext cx="2976393" cy="2159000"/>
          </a:xfrm>
        </p:spPr>
        <p:txBody>
          <a:bodyPr/>
          <a:lstStyle/>
          <a:p>
            <a:pPr marL="101600" indent="0">
              <a:buNone/>
            </a:pPr>
            <a:r>
              <a:rPr lang="en-US" b="1">
                <a:solidFill>
                  <a:schemeClr val="tx1"/>
                </a:solidFill>
              </a:rPr>
              <a:t>South Linden</a:t>
            </a:r>
            <a:r>
              <a:rPr lang="en-US">
                <a:solidFill>
                  <a:srgbClr val="C00000"/>
                </a:solidFill>
              </a:rPr>
              <a:t> </a:t>
            </a:r>
            <a:r>
              <a:rPr lang="en-US">
                <a:solidFill>
                  <a:srgbClr val="28324A"/>
                </a:solidFill>
              </a:rPr>
              <a:t>is </a:t>
            </a:r>
            <a:r>
              <a:rPr lang="en-US" b="1">
                <a:solidFill>
                  <a:srgbClr val="C00000"/>
                </a:solidFill>
              </a:rPr>
              <a:t>highest</a:t>
            </a:r>
            <a:r>
              <a:rPr lang="en-US">
                <a:solidFill>
                  <a:srgbClr val="28324A"/>
                </a:solidFill>
              </a:rPr>
              <a:t> for </a:t>
            </a:r>
            <a:r>
              <a:rPr lang="en-US" u="sng">
                <a:solidFill>
                  <a:srgbClr val="28324A"/>
                </a:solidFill>
              </a:rPr>
              <a:t>both</a:t>
            </a:r>
            <a:r>
              <a:rPr lang="en-US">
                <a:solidFill>
                  <a:srgbClr val="28324A"/>
                </a:solidFill>
              </a:rPr>
              <a:t> mental health and total EJI.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1D0063-494C-74BD-B078-AA358BE4B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14" y="1228115"/>
            <a:ext cx="5931776" cy="283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84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9D253-CC07-DFA3-B1F9-6B93D7748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49C2A-CEBF-F005-A3E3-8A3266852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026" y="108607"/>
            <a:ext cx="6996600" cy="715800"/>
          </a:xfrm>
        </p:spPr>
        <p:txBody>
          <a:bodyPr/>
          <a:lstStyle/>
          <a:p>
            <a:r>
              <a:rPr lang="en-US" dirty="0"/>
              <a:t>Scatterplots can also show </a:t>
            </a:r>
            <a:r>
              <a:rPr lang="en-US" u="sng" dirty="0"/>
              <a:t>outliers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CBB8A-8927-12A5-379C-D64C266AD4C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 lang="en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CF94840-831B-7957-747E-E1D57B42E1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8849" y="994952"/>
            <a:ext cx="2976393" cy="3189698"/>
          </a:xfrm>
        </p:spPr>
        <p:txBody>
          <a:bodyPr/>
          <a:lstStyle/>
          <a:p>
            <a:pPr marL="101600" indent="0">
              <a:buNone/>
            </a:pPr>
            <a:r>
              <a:rPr lang="en-US" b="1">
                <a:solidFill>
                  <a:srgbClr val="C00000"/>
                </a:solidFill>
              </a:rPr>
              <a:t>Outliers</a:t>
            </a:r>
            <a:r>
              <a:rPr lang="en-US">
                <a:solidFill>
                  <a:srgbClr val="C00000"/>
                </a:solidFill>
              </a:rPr>
              <a:t> </a:t>
            </a:r>
            <a:r>
              <a:rPr lang="en-US">
                <a:solidFill>
                  <a:srgbClr val="28324A"/>
                </a:solidFill>
              </a:rPr>
              <a:t>are unusual observations that don't follow the pattern of a relationship.</a:t>
            </a:r>
          </a:p>
          <a:p>
            <a:pPr marL="101600" indent="0">
              <a:buNone/>
            </a:pPr>
            <a:endParaRPr lang="en-US">
              <a:solidFill>
                <a:srgbClr val="28324A"/>
              </a:solidFill>
            </a:endParaRPr>
          </a:p>
          <a:p>
            <a:pPr marL="101600" indent="0">
              <a:buNone/>
            </a:pPr>
            <a:r>
              <a:rPr lang="en-US">
                <a:solidFill>
                  <a:srgbClr val="28324A"/>
                </a:solidFill>
              </a:rPr>
              <a:t>How would you interpret the </a:t>
            </a:r>
            <a:r>
              <a:rPr lang="en-US" b="1">
                <a:solidFill>
                  <a:srgbClr val="28324A"/>
                </a:solidFill>
              </a:rPr>
              <a:t>University District </a:t>
            </a:r>
            <a:r>
              <a:rPr lang="en-US">
                <a:solidFill>
                  <a:srgbClr val="28324A"/>
                </a:solidFill>
              </a:rPr>
              <a:t>outlier?</a:t>
            </a:r>
            <a:endParaRPr lang="en-US" b="1">
              <a:solidFill>
                <a:srgbClr val="C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1D0063-494C-74BD-B078-AA358BE4B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14" y="1108517"/>
            <a:ext cx="5931776" cy="307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3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B9E1C-DF37-4A40-ABD6-3C72DA4684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Step 4: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398DD4-9D92-44EC-AA92-B70E049D20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Prep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CA054A-499F-4375-A0B2-E67B8DADCA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5" name="Google Shape;487;p16">
            <a:extLst>
              <a:ext uri="{FF2B5EF4-FFF2-40B4-BE49-F238E27FC236}">
                <a16:creationId xmlns:a16="http://schemas.microsoft.com/office/drawing/2014/main" id="{D3ECEE71-72A9-4211-9D21-3ECAA7FA4A1B}"/>
              </a:ext>
            </a:extLst>
          </p:cNvPr>
          <p:cNvSpPr txBox="1"/>
          <p:nvPr/>
        </p:nvSpPr>
        <p:spPr>
          <a:xfrm>
            <a:off x="7416725" y="3661925"/>
            <a:ext cx="1760400" cy="12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 b="1" dirty="0">
                <a:solidFill>
                  <a:schemeClr val="accent2"/>
                </a:solidFill>
                <a:latin typeface="Oswald"/>
                <a:sym typeface="Oswald"/>
              </a:rPr>
              <a:t>4</a:t>
            </a:r>
            <a:endParaRPr sz="1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07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8BCB4-49E8-4E35-8FC7-28E4EB03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45175"/>
            <a:ext cx="6996600" cy="715800"/>
          </a:xfrm>
        </p:spPr>
        <p:txBody>
          <a:bodyPr/>
          <a:lstStyle/>
          <a:p>
            <a:r>
              <a:rPr lang="en-US" dirty="0"/>
              <a:t>Presentation Outline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615E6-C828-486F-9C93-830883D551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5FB90-3A87-5666-DCF1-276ADD82836E}"/>
              </a:ext>
            </a:extLst>
          </p:cNvPr>
          <p:cNvSpPr txBox="1"/>
          <p:nvPr/>
        </p:nvSpPr>
        <p:spPr>
          <a:xfrm>
            <a:off x="1364624" y="1002089"/>
            <a:ext cx="75698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/>
              <a:t>Which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benefits of a community garden</a:t>
            </a:r>
            <a:r>
              <a:rPr lang="en-US" sz="1800" dirty="0"/>
              <a:t> are you highlighting with your analysis?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Which </a:t>
            </a:r>
            <a:r>
              <a:rPr lang="en-US" sz="1800" b="1" dirty="0">
                <a:solidFill>
                  <a:schemeClr val="accent2"/>
                </a:solidFill>
              </a:rPr>
              <a:t>indicators/indices</a:t>
            </a:r>
            <a:r>
              <a:rPr lang="en-US" sz="1800" dirty="0"/>
              <a:t> did you select, and how do they relate to the benefits of a community garden?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Show a 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visualization-</a:t>
            </a:r>
            <a:r>
              <a:rPr lang="en-US" sz="1800" dirty="0"/>
              <a:t> either a bar chart, multiple bar charts, or a scatter plot- which highlights your analysis and recommendation. 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Convince us! Use your graph as evidence to </a:t>
            </a:r>
            <a:r>
              <a:rPr lang="en-US" sz="1800" b="1" dirty="0">
                <a:solidFill>
                  <a:schemeClr val="accent4"/>
                </a:solidFill>
              </a:rPr>
              <a:t>explain why you think</a:t>
            </a:r>
            <a:r>
              <a:rPr lang="en-US" sz="1800" dirty="0"/>
              <a:t> a community garden should be built in the tract that you recommend.</a:t>
            </a:r>
          </a:p>
        </p:txBody>
      </p:sp>
      <p:pic>
        <p:nvPicPr>
          <p:cNvPr id="6" name="Graphic 5" descr="Deciduous tree">
            <a:extLst>
              <a:ext uri="{FF2B5EF4-FFF2-40B4-BE49-F238E27FC236}">
                <a16:creationId xmlns:a16="http://schemas.microsoft.com/office/drawing/2014/main" id="{B0ECAA55-AB27-4E86-AA92-515D3F756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250" y="833600"/>
            <a:ext cx="812800" cy="8128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E87543D-B695-4622-8E96-E62CE1B6C670}"/>
              </a:ext>
            </a:extLst>
          </p:cNvPr>
          <p:cNvGrpSpPr/>
          <p:nvPr/>
        </p:nvGrpSpPr>
        <p:grpSpPr>
          <a:xfrm>
            <a:off x="469401" y="1949021"/>
            <a:ext cx="668245" cy="586808"/>
            <a:chOff x="374650" y="1876992"/>
            <a:chExt cx="830251" cy="7290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FEDC388-40EA-43AA-8B4A-2BE511AF3CB3}"/>
                </a:ext>
              </a:extLst>
            </p:cNvPr>
            <p:cNvSpPr/>
            <p:nvPr/>
          </p:nvSpPr>
          <p:spPr>
            <a:xfrm>
              <a:off x="374650" y="1876993"/>
              <a:ext cx="782173" cy="72907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708FE5-BD04-4F7C-B228-22D149BF9CB5}"/>
                </a:ext>
              </a:extLst>
            </p:cNvPr>
            <p:cNvSpPr/>
            <p:nvPr/>
          </p:nvSpPr>
          <p:spPr>
            <a:xfrm>
              <a:off x="664031" y="1876992"/>
              <a:ext cx="305842" cy="7290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BBE1966-C1AE-40EE-97D5-B4C2CCE2EF6F}"/>
                </a:ext>
              </a:extLst>
            </p:cNvPr>
            <p:cNvSpPr/>
            <p:nvPr/>
          </p:nvSpPr>
          <p:spPr>
            <a:xfrm>
              <a:off x="950682" y="1878787"/>
              <a:ext cx="254219" cy="724713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Graphic 12" descr="Bar chart">
            <a:extLst>
              <a:ext uri="{FF2B5EF4-FFF2-40B4-BE49-F238E27FC236}">
                <a16:creationId xmlns:a16="http://schemas.microsoft.com/office/drawing/2014/main" id="{CFE7E684-8ED7-44CB-BA9A-409ADBBFBD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6174" y="2603500"/>
            <a:ext cx="812800" cy="812800"/>
          </a:xfrm>
          <a:prstGeom prst="rect">
            <a:avLst/>
          </a:prstGeom>
        </p:spPr>
      </p:pic>
      <p:pic>
        <p:nvPicPr>
          <p:cNvPr id="15" name="Graphic 14" descr="Lightbulb and gear">
            <a:extLst>
              <a:ext uri="{FF2B5EF4-FFF2-40B4-BE49-F238E27FC236}">
                <a16:creationId xmlns:a16="http://schemas.microsoft.com/office/drawing/2014/main" id="{61A12427-F04E-4F4F-8D3D-3A9543FA43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6250" y="3416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16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09690"/>
            <a:ext cx="6996600" cy="7158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A36C1-301E-C2C2-8ABD-BE39A94CE2F6}"/>
              </a:ext>
            </a:extLst>
          </p:cNvPr>
          <p:cNvSpPr txBox="1"/>
          <p:nvPr/>
        </p:nvSpPr>
        <p:spPr>
          <a:xfrm>
            <a:off x="1263839" y="1082488"/>
            <a:ext cx="6158937" cy="16927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Creating an Argument</a:t>
            </a:r>
            <a:br>
              <a:rPr lang="en-US" sz="1800" dirty="0"/>
            </a:b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Evidence versus Proof</a:t>
            </a:r>
            <a:br>
              <a:rPr lang="en-US" sz="1800" dirty="0"/>
            </a:b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/>
              <a:t>Adding color to visualizations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FEC83-3F37-41F0-8B81-59F152901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89519"/>
            <a:ext cx="6996600" cy="715800"/>
          </a:xfrm>
        </p:spPr>
        <p:txBody>
          <a:bodyPr/>
          <a:lstStyle/>
          <a:p>
            <a:r>
              <a:rPr lang="en-US" dirty="0"/>
              <a:t>Communicating with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0D923-38EB-4890-8C65-514669FD04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D362D-F3E6-7C05-9AE7-345910D3AF54}"/>
              </a:ext>
            </a:extLst>
          </p:cNvPr>
          <p:cNvSpPr txBox="1"/>
          <p:nvPr/>
        </p:nvSpPr>
        <p:spPr>
          <a:xfrm>
            <a:off x="497541" y="934571"/>
            <a:ext cx="60713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You’ve done all this work to analyze and visualize data. Now what?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2D1DD3-E748-9AAF-25B4-104B20F91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05" y="1775011"/>
            <a:ext cx="2840167" cy="20391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267262-F044-94B5-C8B4-D155D4E05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159" y="1775011"/>
            <a:ext cx="3769616" cy="203916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B6357EE-5E96-DE15-5278-8638025851A1}"/>
              </a:ext>
            </a:extLst>
          </p:cNvPr>
          <p:cNvSpPr txBox="1"/>
          <p:nvPr/>
        </p:nvSpPr>
        <p:spPr>
          <a:xfrm>
            <a:off x="821105" y="1358153"/>
            <a:ext cx="2840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chart shows all the data…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D847F0-6969-C002-B27F-523F54D0AD8D}"/>
              </a:ext>
            </a:extLst>
          </p:cNvPr>
          <p:cNvSpPr txBox="1"/>
          <p:nvPr/>
        </p:nvSpPr>
        <p:spPr>
          <a:xfrm>
            <a:off x="5119645" y="1358153"/>
            <a:ext cx="3437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chart shows only some of the data.</a:t>
            </a:r>
          </a:p>
        </p:txBody>
      </p:sp>
    </p:spTree>
    <p:extLst>
      <p:ext uri="{BB962C8B-B14F-4D97-AF65-F5344CB8AC3E}">
        <p14:creationId xmlns:p14="http://schemas.microsoft.com/office/powerpoint/2010/main" val="1148664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 dirty="0"/>
              <a:t>Creating an Argument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853D4-6A25-2786-0262-90C0019D4373}"/>
              </a:ext>
            </a:extLst>
          </p:cNvPr>
          <p:cNvSpPr txBox="1"/>
          <p:nvPr/>
        </p:nvSpPr>
        <p:spPr>
          <a:xfrm>
            <a:off x="342900" y="1143000"/>
            <a:ext cx="7987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An argument: </a:t>
            </a:r>
            <a:r>
              <a:rPr lang="en-US" b="1" dirty="0">
                <a:solidFill>
                  <a:schemeClr val="tx1"/>
                </a:solidFill>
                <a:highlight>
                  <a:srgbClr val="00CC99"/>
                </a:highlight>
              </a:rPr>
              <a:t>a coherent series of reasons, statements, or facts </a:t>
            </a:r>
            <a:r>
              <a:rPr lang="en-US" dirty="0">
                <a:solidFill>
                  <a:schemeClr val="tx1"/>
                </a:solidFill>
              </a:rPr>
              <a:t>intended to support or establish a </a:t>
            </a:r>
            <a:r>
              <a:rPr 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claim</a:t>
            </a:r>
            <a:r>
              <a:rPr lang="en-US" b="1" dirty="0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10" name="Picture 2" descr="Gardens and Greening | Slavic Village">
            <a:extLst>
              <a:ext uri="{FF2B5EF4-FFF2-40B4-BE49-F238E27FC236}">
                <a16:creationId xmlns:a16="http://schemas.microsoft.com/office/drawing/2014/main" id="{282FB7A6-D11E-6037-36D1-432DF550B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26" y="2514600"/>
            <a:ext cx="2114550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505834-B26D-AE2A-EACD-04AD40597461}"/>
              </a:ext>
            </a:extLst>
          </p:cNvPr>
          <p:cNvSpPr txBox="1"/>
          <p:nvPr/>
        </p:nvSpPr>
        <p:spPr>
          <a:xfrm>
            <a:off x="393325" y="1963271"/>
            <a:ext cx="2249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community garden…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F8D626-69AF-B9C7-37E9-61FB756CD7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108" y="2218792"/>
            <a:ext cx="1670566" cy="8663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5B14B8-DC1D-AFA9-E5BA-1BCCA3F5B0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5692" y="2990802"/>
            <a:ext cx="1489973" cy="97295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F8E8B6-277F-97F7-70FA-E986BC21F4FD}"/>
              </a:ext>
            </a:extLst>
          </p:cNvPr>
          <p:cNvSpPr txBox="1"/>
          <p:nvPr/>
        </p:nvSpPr>
        <p:spPr>
          <a:xfrm>
            <a:off x="3315819" y="1855549"/>
            <a:ext cx="2249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…should be place in xxx community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83F3CF-9962-BFDF-0CFE-67E6D29FBC0F}"/>
              </a:ext>
            </a:extLst>
          </p:cNvPr>
          <p:cNvSpPr txBox="1"/>
          <p:nvPr/>
        </p:nvSpPr>
        <p:spPr>
          <a:xfrm>
            <a:off x="6501653" y="1737435"/>
            <a:ext cx="2249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And this is why I think so.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21886ED-157C-FB7F-5007-C261D41DBD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5819" y="2547957"/>
            <a:ext cx="2333076" cy="155255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A885FB8-EB9D-38E8-1236-BA2147BC91EE}"/>
              </a:ext>
            </a:extLst>
          </p:cNvPr>
          <p:cNvSpPr/>
          <p:nvPr/>
        </p:nvSpPr>
        <p:spPr>
          <a:xfrm>
            <a:off x="7578725" y="3032125"/>
            <a:ext cx="844550" cy="52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A2D0F-8A1A-4236-6317-B59FE620D75A}"/>
              </a:ext>
            </a:extLst>
          </p:cNvPr>
          <p:cNvSpPr/>
          <p:nvPr/>
        </p:nvSpPr>
        <p:spPr>
          <a:xfrm>
            <a:off x="7238999" y="2271048"/>
            <a:ext cx="1368425" cy="52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CD97F4D-5308-FF18-471F-615D28373024}"/>
              </a:ext>
            </a:extLst>
          </p:cNvPr>
          <p:cNvSpPr/>
          <p:nvPr/>
        </p:nvSpPr>
        <p:spPr>
          <a:xfrm>
            <a:off x="8445500" y="2736864"/>
            <a:ext cx="196850" cy="13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4EEF1AB-F0D8-A967-BFB8-7F1A9733E4AF}"/>
              </a:ext>
            </a:extLst>
          </p:cNvPr>
          <p:cNvSpPr/>
          <p:nvPr/>
        </p:nvSpPr>
        <p:spPr>
          <a:xfrm>
            <a:off x="6327775" y="3018455"/>
            <a:ext cx="977900" cy="77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845CE36-F9E6-97C2-5D8F-457B7AC8537A}"/>
              </a:ext>
            </a:extLst>
          </p:cNvPr>
          <p:cNvSpPr/>
          <p:nvPr/>
        </p:nvSpPr>
        <p:spPr>
          <a:xfrm>
            <a:off x="6096656" y="3744282"/>
            <a:ext cx="1406664" cy="195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52553CC-B903-A781-1E2F-E5711DA33677}"/>
              </a:ext>
            </a:extLst>
          </p:cNvPr>
          <p:cNvCxnSpPr>
            <a:cxnSpLocks/>
          </p:cNvCxnSpPr>
          <p:nvPr/>
        </p:nvCxnSpPr>
        <p:spPr>
          <a:xfrm flipV="1">
            <a:off x="6150769" y="3745054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F81DB1E-BFF0-4274-25C1-5D34A5F5CA09}"/>
              </a:ext>
            </a:extLst>
          </p:cNvPr>
          <p:cNvCxnSpPr>
            <a:cxnSpLocks/>
          </p:cNvCxnSpPr>
          <p:nvPr/>
        </p:nvCxnSpPr>
        <p:spPr>
          <a:xfrm flipV="1">
            <a:off x="6273888" y="3744282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F17E5B-09F2-FE0E-4A82-9A909A1DC7AD}"/>
              </a:ext>
            </a:extLst>
          </p:cNvPr>
          <p:cNvCxnSpPr>
            <a:cxnSpLocks/>
          </p:cNvCxnSpPr>
          <p:nvPr/>
        </p:nvCxnSpPr>
        <p:spPr>
          <a:xfrm flipV="1">
            <a:off x="6392027" y="3768414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1A69ADF-730C-FA13-254E-806464117327}"/>
              </a:ext>
            </a:extLst>
          </p:cNvPr>
          <p:cNvCxnSpPr>
            <a:cxnSpLocks/>
          </p:cNvCxnSpPr>
          <p:nvPr/>
        </p:nvCxnSpPr>
        <p:spPr>
          <a:xfrm flipV="1">
            <a:off x="6525511" y="3757875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D184DA4-9B52-8BCD-E945-BF4DB37C5758}"/>
              </a:ext>
            </a:extLst>
          </p:cNvPr>
          <p:cNvCxnSpPr>
            <a:cxnSpLocks/>
          </p:cNvCxnSpPr>
          <p:nvPr/>
        </p:nvCxnSpPr>
        <p:spPr>
          <a:xfrm flipV="1">
            <a:off x="6658995" y="3768232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B873146-C6FE-289C-77BA-0B4CAAE72C9F}"/>
              </a:ext>
            </a:extLst>
          </p:cNvPr>
          <p:cNvCxnSpPr>
            <a:cxnSpLocks/>
          </p:cNvCxnSpPr>
          <p:nvPr/>
        </p:nvCxnSpPr>
        <p:spPr>
          <a:xfrm flipV="1">
            <a:off x="6807160" y="3757103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836018A-B05F-8317-14CB-0C691D4A1995}"/>
              </a:ext>
            </a:extLst>
          </p:cNvPr>
          <p:cNvCxnSpPr>
            <a:cxnSpLocks/>
          </p:cNvCxnSpPr>
          <p:nvPr/>
        </p:nvCxnSpPr>
        <p:spPr>
          <a:xfrm flipV="1">
            <a:off x="6940644" y="3744282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690CF67-D84B-F200-5083-AD8B7A1E0520}"/>
              </a:ext>
            </a:extLst>
          </p:cNvPr>
          <p:cNvCxnSpPr>
            <a:cxnSpLocks/>
          </p:cNvCxnSpPr>
          <p:nvPr/>
        </p:nvCxnSpPr>
        <p:spPr>
          <a:xfrm flipV="1">
            <a:off x="7065792" y="3753950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6B6CC79-D329-4C54-2DAD-D2E617F113B3}"/>
              </a:ext>
            </a:extLst>
          </p:cNvPr>
          <p:cNvCxnSpPr>
            <a:cxnSpLocks/>
          </p:cNvCxnSpPr>
          <p:nvPr/>
        </p:nvCxnSpPr>
        <p:spPr>
          <a:xfrm flipV="1">
            <a:off x="7185112" y="3762812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B1306F0-36F2-248D-849D-429719A84F0F}"/>
              </a:ext>
            </a:extLst>
          </p:cNvPr>
          <p:cNvCxnSpPr>
            <a:cxnSpLocks/>
          </p:cNvCxnSpPr>
          <p:nvPr/>
        </p:nvCxnSpPr>
        <p:spPr>
          <a:xfrm flipV="1">
            <a:off x="7315386" y="3766872"/>
            <a:ext cx="107774" cy="11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5698FA3-00EC-4A46-9945-457CDCDAD320}"/>
              </a:ext>
            </a:extLst>
          </p:cNvPr>
          <p:cNvCxnSpPr>
            <a:cxnSpLocks/>
          </p:cNvCxnSpPr>
          <p:nvPr/>
        </p:nvCxnSpPr>
        <p:spPr>
          <a:xfrm flipV="1">
            <a:off x="6256727" y="3067050"/>
            <a:ext cx="1115623" cy="21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02AEFB0-C3BB-3615-8BA8-FED43807BCD7}"/>
              </a:ext>
            </a:extLst>
          </p:cNvPr>
          <p:cNvCxnSpPr>
            <a:cxnSpLocks/>
          </p:cNvCxnSpPr>
          <p:nvPr/>
        </p:nvCxnSpPr>
        <p:spPr>
          <a:xfrm flipV="1">
            <a:off x="7365399" y="2275486"/>
            <a:ext cx="1115623" cy="21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DA4493C-33C2-AC75-1489-E4DF215C286C}"/>
              </a:ext>
            </a:extLst>
          </p:cNvPr>
          <p:cNvSpPr txBox="1"/>
          <p:nvPr/>
        </p:nvSpPr>
        <p:spPr>
          <a:xfrm>
            <a:off x="4151641" y="3045833"/>
            <a:ext cx="764278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Claim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FAC410-94E9-9624-FCAD-FFEFD7FEDFD9}"/>
              </a:ext>
            </a:extLst>
          </p:cNvPr>
          <p:cNvSpPr txBox="1"/>
          <p:nvPr/>
        </p:nvSpPr>
        <p:spPr>
          <a:xfrm>
            <a:off x="6022071" y="2419700"/>
            <a:ext cx="1043721" cy="523220"/>
          </a:xfrm>
          <a:prstGeom prst="rect">
            <a:avLst/>
          </a:prstGeom>
          <a:solidFill>
            <a:srgbClr val="00CC99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Data = Evidence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3EB7E88-D19C-7C16-A987-DE7FC35450ED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5448300" y="1432560"/>
            <a:ext cx="1095632" cy="987140"/>
          </a:xfrm>
          <a:prstGeom prst="straightConnector1">
            <a:avLst/>
          </a:prstGeom>
          <a:ln w="28575">
            <a:solidFill>
              <a:srgbClr val="00CC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781E3F3-7E6E-DD59-3105-F47F6BF7110A}"/>
              </a:ext>
            </a:extLst>
          </p:cNvPr>
          <p:cNvCxnSpPr>
            <a:cxnSpLocks/>
          </p:cNvCxnSpPr>
          <p:nvPr/>
        </p:nvCxnSpPr>
        <p:spPr>
          <a:xfrm>
            <a:off x="1617212" y="1609614"/>
            <a:ext cx="2593062" cy="1436219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72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92174-21F2-40C4-A80E-481D0265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94375"/>
            <a:ext cx="6996600" cy="715800"/>
          </a:xfrm>
        </p:spPr>
        <p:txBody>
          <a:bodyPr/>
          <a:lstStyle/>
          <a:p>
            <a:r>
              <a:rPr lang="en-US" dirty="0"/>
              <a:t>Data is Evidence, Not Proof!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834A8D-3FD7-42EC-AE7E-3AF32340BB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52616-CFA6-927C-3733-5E52B97D4759}"/>
              </a:ext>
            </a:extLst>
          </p:cNvPr>
          <p:cNvSpPr txBox="1"/>
          <p:nvPr/>
        </p:nvSpPr>
        <p:spPr>
          <a:xfrm>
            <a:off x="609599" y="1184564"/>
            <a:ext cx="8063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Evidence supports a certain claim, but there may be other plausible solutions.</a:t>
            </a:r>
          </a:p>
          <a:p>
            <a:endParaRPr lang="en-US" dirty="0"/>
          </a:p>
          <a:p>
            <a:r>
              <a:rPr lang="en-US" dirty="0"/>
              <a:t>Proof leaves no room for doubt and uncertainty. The only thing that is certain is that with complicated questions, there is always room for doubt!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0EEC3C-74AF-DBCB-BCD5-A1D35C9E0F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023875"/>
              </p:ext>
            </p:extLst>
          </p:nvPr>
        </p:nvGraphicFramePr>
        <p:xfrm>
          <a:off x="1472650" y="2740755"/>
          <a:ext cx="6096000" cy="889000"/>
        </p:xfrm>
        <a:graphic>
          <a:graphicData uri="http://schemas.openxmlformats.org/drawingml/2006/table">
            <a:tbl>
              <a:tblPr firstRow="1" bandRow="1">
                <a:tableStyleId>{891A1956-3D7E-41C0-9DF7-105A978C6925}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46460084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299117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Proof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Evidence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524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When ALL the evidence confirms a theory or idea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Information (data) that </a:t>
                      </a:r>
                      <a:r>
                        <a:rPr lang="en-US" i="1" dirty="0"/>
                        <a:t>supports</a:t>
                      </a:r>
                      <a:r>
                        <a:rPr lang="en-US" i="0" dirty="0"/>
                        <a:t> a theory or idea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826654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D8CB0629-84B6-3385-585F-9C0D61D69645}"/>
              </a:ext>
            </a:extLst>
          </p:cNvPr>
          <p:cNvGrpSpPr/>
          <p:nvPr/>
        </p:nvGrpSpPr>
        <p:grpSpPr>
          <a:xfrm>
            <a:off x="4182472" y="2701637"/>
            <a:ext cx="680474" cy="476071"/>
            <a:chOff x="7252984" y="2188466"/>
            <a:chExt cx="588689" cy="41030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ABE9358-510D-3070-2733-718520F0096E}"/>
                </a:ext>
              </a:extLst>
            </p:cNvPr>
            <p:cNvSpPr/>
            <p:nvPr/>
          </p:nvSpPr>
          <p:spPr>
            <a:xfrm>
              <a:off x="7356474" y="2195288"/>
              <a:ext cx="388057" cy="38951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C29F56F-1D78-E09B-DF02-09D1933C1CC4}"/>
                </a:ext>
              </a:extLst>
            </p:cNvPr>
            <p:cNvSpPr/>
            <p:nvPr/>
          </p:nvSpPr>
          <p:spPr>
            <a:xfrm>
              <a:off x="7252984" y="2188466"/>
              <a:ext cx="588689" cy="410304"/>
            </a:xfrm>
            <a:prstGeom prst="ellipse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00" b="1" cap="none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</a:rPr>
                <a:t>VS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4772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53B76-10C0-EF5F-5ED3-82DE225C9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94375"/>
            <a:ext cx="6996600" cy="715800"/>
          </a:xfrm>
        </p:spPr>
        <p:txBody>
          <a:bodyPr/>
          <a:lstStyle/>
          <a:p>
            <a:r>
              <a:rPr lang="en-US" dirty="0"/>
              <a:t>Create the Argument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F4E08-786E-F721-61E7-E97D2361ED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52CBDF-59C8-BE49-CEE6-7BB889917B9D}"/>
              </a:ext>
            </a:extLst>
          </p:cNvPr>
          <p:cNvSpPr txBox="1"/>
          <p:nvPr/>
        </p:nvSpPr>
        <p:spPr>
          <a:xfrm>
            <a:off x="703118" y="1271654"/>
            <a:ext cx="2230582" cy="52322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Performed an analysis to establish a claim.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573F4A-474D-B93E-25DD-E616C70E00A0}"/>
              </a:ext>
            </a:extLst>
          </p:cNvPr>
          <p:cNvSpPr txBox="1"/>
          <p:nvPr/>
        </p:nvSpPr>
        <p:spPr>
          <a:xfrm>
            <a:off x="4613565" y="1056210"/>
            <a:ext cx="3193473" cy="95410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State your claim in a single sentence. </a:t>
            </a:r>
          </a:p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Based on our analysis of the EJI, we believe that the community garden should be placed in _____.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D06CE74E-76A9-46DB-C545-D9379EABEED9}"/>
              </a:ext>
            </a:extLst>
          </p:cNvPr>
          <p:cNvSpPr/>
          <p:nvPr/>
        </p:nvSpPr>
        <p:spPr>
          <a:xfrm rot="16200000">
            <a:off x="3468755" y="975645"/>
            <a:ext cx="550717" cy="108774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40CC2E-E6A8-1170-6A2B-55D3C96FDB7F}"/>
              </a:ext>
            </a:extLst>
          </p:cNvPr>
          <p:cNvSpPr txBox="1"/>
          <p:nvPr/>
        </p:nvSpPr>
        <p:spPr>
          <a:xfrm>
            <a:off x="4781412" y="2767446"/>
            <a:ext cx="3193473" cy="160043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Design visualizations to support your claim.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Choose appropriate chart 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Add color for emphasis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Add callouts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Make it appealing!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A630525C-F2E4-5D14-EAE9-176109667975}"/>
              </a:ext>
            </a:extLst>
          </p:cNvPr>
          <p:cNvSpPr/>
          <p:nvPr/>
        </p:nvSpPr>
        <p:spPr>
          <a:xfrm>
            <a:off x="6104762" y="2063772"/>
            <a:ext cx="379129" cy="65021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F60FE49-AB68-ED85-8D2F-935C6E8E4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2527" y="1220837"/>
            <a:ext cx="588355" cy="58835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AC7DE3B-221F-D330-9690-B56ED5AAC8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26" t="29404" r="25530" b="30123"/>
          <a:stretch/>
        </p:blipFill>
        <p:spPr>
          <a:xfrm>
            <a:off x="429273" y="1414200"/>
            <a:ext cx="273845" cy="238125"/>
          </a:xfrm>
          <a:prstGeom prst="rect">
            <a:avLst/>
          </a:prstGeom>
        </p:spPr>
      </p:pic>
      <p:pic>
        <p:nvPicPr>
          <p:cNvPr id="24" name="Graphic 23" descr="Classroom with solid fill">
            <a:extLst>
              <a:ext uri="{FF2B5EF4-FFF2-40B4-BE49-F238E27FC236}">
                <a16:creationId xmlns:a16="http://schemas.microsoft.com/office/drawing/2014/main" id="{E93B1CE0-EB4C-6A41-990E-1AA97D9443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0442" y="3204210"/>
            <a:ext cx="914400" cy="9144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6EE4C0F-5A91-72D2-7E72-A6477D4AA73D}"/>
              </a:ext>
            </a:extLst>
          </p:cNvPr>
          <p:cNvSpPr txBox="1"/>
          <p:nvPr/>
        </p:nvSpPr>
        <p:spPr>
          <a:xfrm>
            <a:off x="492558" y="2954616"/>
            <a:ext cx="2992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2">
                    <a:lumMod val="75000"/>
                  </a:schemeClr>
                </a:solidFill>
              </a:rPr>
              <a:t>Let’s look at some examples!</a:t>
            </a:r>
          </a:p>
        </p:txBody>
      </p:sp>
    </p:spTree>
    <p:extLst>
      <p:ext uri="{BB962C8B-B14F-4D97-AF65-F5344CB8AC3E}">
        <p14:creationId xmlns:p14="http://schemas.microsoft.com/office/powerpoint/2010/main" val="104258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20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CBF02-D846-7FB2-6320-A0A1B642F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115" y="367723"/>
            <a:ext cx="6996600" cy="715800"/>
          </a:xfrm>
        </p:spPr>
        <p:txBody>
          <a:bodyPr/>
          <a:lstStyle/>
          <a:p>
            <a:r>
              <a:rPr lang="en-US" dirty="0"/>
              <a:t>Enhancing Charts to Communicate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ED0AA-2A29-2ED7-A1FA-DE0D5F4F5F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62211-EBF7-8D61-C03E-F89FE3471912}"/>
              </a:ext>
            </a:extLst>
          </p:cNvPr>
          <p:cNvSpPr txBox="1"/>
          <p:nvPr/>
        </p:nvSpPr>
        <p:spPr>
          <a:xfrm>
            <a:off x="216895" y="1675856"/>
            <a:ext cx="8719162" cy="2031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Navigate to a chart that you want to add color to for enhancing visualization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Click on only the data point that you want to highlight. When you click once, it will highlight the entire series, click again to select the data point. 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Right click and select your fill color. Repeat for all data to change color.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To add callouts, insert textboxes and arrows to draw attention to certain areas in a chart.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242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6FBAB9-FAB1-483A-A0BE-221A5DA37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721" y="928301"/>
            <a:ext cx="5400483" cy="35350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A48CBF-DD7A-4D71-BAAE-4691FCFA7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88899"/>
            <a:ext cx="6996600" cy="685800"/>
          </a:xfrm>
        </p:spPr>
        <p:txBody>
          <a:bodyPr/>
          <a:lstStyle/>
          <a:p>
            <a:r>
              <a:rPr lang="en-US" dirty="0"/>
              <a:t>Visualize Rank: Bar Charts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E4B6F7-665A-45F3-9D7E-81C6F56E9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8600" y="996951"/>
            <a:ext cx="3092450" cy="1492249"/>
          </a:xfrm>
        </p:spPr>
        <p:txBody>
          <a:bodyPr/>
          <a:lstStyle/>
          <a:p>
            <a:pPr marL="101600" indent="0">
              <a:buNone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Downtown</a:t>
            </a:r>
            <a:r>
              <a:rPr lang="en-US" dirty="0"/>
              <a:t> has the highest overall level of </a:t>
            </a:r>
            <a:br>
              <a:rPr lang="en-US" dirty="0"/>
            </a:br>
            <a:r>
              <a:rPr lang="en-US" dirty="0"/>
              <a:t>air pollution in Franklin County...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EB886-D7DC-46F9-B2DD-E8055C66B3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08FC35-C12D-4750-B20F-1DD7EDE4F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200" y="928302"/>
            <a:ext cx="5413525" cy="353504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783B92D-9B2C-404C-855C-FB370C91424B}"/>
              </a:ext>
            </a:extLst>
          </p:cNvPr>
          <p:cNvSpPr txBox="1">
            <a:spLocks/>
          </p:cNvSpPr>
          <p:nvPr/>
        </p:nvSpPr>
        <p:spPr>
          <a:xfrm>
            <a:off x="228600" y="2413000"/>
            <a:ext cx="3092450" cy="1790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>
              <a:buFont typeface="Source Sans Pro"/>
              <a:buNone/>
            </a:pPr>
            <a:endParaRPr lang="en-US" dirty="0"/>
          </a:p>
          <a:p>
            <a:pPr marL="101600" indent="0">
              <a:buFont typeface="Source Sans Pro"/>
              <a:buNone/>
            </a:pPr>
            <a:r>
              <a:rPr lang="en-US" dirty="0"/>
              <a:t>…but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University District </a:t>
            </a:r>
            <a:r>
              <a:rPr lang="en-US" dirty="0"/>
              <a:t>has the greatest number of tracts in the top 10 </a:t>
            </a:r>
          </a:p>
        </p:txBody>
      </p:sp>
    </p:spTree>
    <p:extLst>
      <p:ext uri="{BB962C8B-B14F-4D97-AF65-F5344CB8AC3E}">
        <p14:creationId xmlns:p14="http://schemas.microsoft.com/office/powerpoint/2010/main" val="229742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6FBAB9-FAB1-483A-A0BE-221A5DA37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5" y="781503"/>
            <a:ext cx="4611186" cy="28054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A48CBF-DD7A-4D71-BAAE-4691FCFA7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50" y="88899"/>
            <a:ext cx="6996600" cy="685800"/>
          </a:xfrm>
        </p:spPr>
        <p:txBody>
          <a:bodyPr/>
          <a:lstStyle/>
          <a:p>
            <a:r>
              <a:rPr lang="en-US" dirty="0"/>
              <a:t>But Bar Charts Can Only Show </a:t>
            </a:r>
            <a:r>
              <a:rPr lang="en-US" u="sng" dirty="0"/>
              <a:t>ONE</a:t>
            </a:r>
            <a:r>
              <a:rPr lang="en-US" dirty="0"/>
              <a:t> Thing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EB886-D7DC-46F9-B2DD-E8055C66B3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08FC35-C12D-4750-B20F-1DD7EDE4F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781503"/>
            <a:ext cx="4304875" cy="2811097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1C99258-3D07-4FBE-8D5C-EA44707932C0}"/>
              </a:ext>
            </a:extLst>
          </p:cNvPr>
          <p:cNvSpPr/>
          <p:nvPr/>
        </p:nvSpPr>
        <p:spPr>
          <a:xfrm rot="18872913">
            <a:off x="800100" y="3152531"/>
            <a:ext cx="749300" cy="196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C8218F-1AFA-47E8-83F6-992662C165D7}"/>
              </a:ext>
            </a:extLst>
          </p:cNvPr>
          <p:cNvSpPr/>
          <p:nvPr/>
        </p:nvSpPr>
        <p:spPr>
          <a:xfrm rot="18872913">
            <a:off x="6737350" y="3038231"/>
            <a:ext cx="749300" cy="196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82811C4-BFDC-425C-842C-8D2C3569EE50}"/>
              </a:ext>
            </a:extLst>
          </p:cNvPr>
          <p:cNvSpPr/>
          <p:nvPr/>
        </p:nvSpPr>
        <p:spPr>
          <a:xfrm rot="18872913">
            <a:off x="1885950" y="3152532"/>
            <a:ext cx="749300" cy="196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58DEDC0-320E-4FF7-B658-09EDF2792C80}"/>
              </a:ext>
            </a:extLst>
          </p:cNvPr>
          <p:cNvSpPr/>
          <p:nvPr/>
        </p:nvSpPr>
        <p:spPr>
          <a:xfrm rot="18872913">
            <a:off x="6357106" y="3038231"/>
            <a:ext cx="749300" cy="196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E43EC66-F867-4BB1-BB31-3E4957D9EF21}"/>
              </a:ext>
            </a:extLst>
          </p:cNvPr>
          <p:cNvSpPr/>
          <p:nvPr/>
        </p:nvSpPr>
        <p:spPr>
          <a:xfrm rot="18872913">
            <a:off x="7137837" y="3038232"/>
            <a:ext cx="749300" cy="196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2036624-6321-4D1B-B518-0EA7E50E793F}"/>
              </a:ext>
            </a:extLst>
          </p:cNvPr>
          <p:cNvSpPr/>
          <p:nvPr/>
        </p:nvSpPr>
        <p:spPr>
          <a:xfrm rot="18872913">
            <a:off x="2311460" y="3152533"/>
            <a:ext cx="749300" cy="196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D75558B-0CC7-44E0-9825-42AB7FF2EB92}"/>
              </a:ext>
            </a:extLst>
          </p:cNvPr>
          <p:cNvSpPr/>
          <p:nvPr/>
        </p:nvSpPr>
        <p:spPr>
          <a:xfrm rot="18872913">
            <a:off x="3397309" y="3170833"/>
            <a:ext cx="749300" cy="1968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47282D3-5889-4B58-9580-4867FF02B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52224" y="3586704"/>
            <a:ext cx="5991241" cy="1218745"/>
          </a:xfrm>
        </p:spPr>
        <p:txBody>
          <a:bodyPr/>
          <a:lstStyle/>
          <a:p>
            <a:pPr marL="101600" indent="0">
              <a:buNone/>
            </a:pPr>
            <a:r>
              <a:rPr lang="en-US" dirty="0">
                <a:solidFill>
                  <a:schemeClr val="tx1"/>
                </a:solidFill>
              </a:rPr>
              <a:t>We might come to a </a:t>
            </a:r>
            <a:r>
              <a:rPr lang="en-US" b="1" dirty="0">
                <a:solidFill>
                  <a:schemeClr val="accent3"/>
                </a:solidFill>
              </a:rPr>
              <a:t>different conclusion</a:t>
            </a:r>
            <a:r>
              <a:rPr lang="en-US" dirty="0">
                <a:solidFill>
                  <a:schemeClr val="tx1"/>
                </a:solidFill>
              </a:rPr>
              <a:t> if we looked at the relationship between </a:t>
            </a:r>
            <a:r>
              <a:rPr lang="en-US" b="1" dirty="0">
                <a:solidFill>
                  <a:schemeClr val="tx1"/>
                </a:solidFill>
              </a:rPr>
              <a:t>two things</a:t>
            </a:r>
          </a:p>
        </p:txBody>
      </p:sp>
    </p:spTree>
    <p:extLst>
      <p:ext uri="{BB962C8B-B14F-4D97-AF65-F5344CB8AC3E}">
        <p14:creationId xmlns:p14="http://schemas.microsoft.com/office/powerpoint/2010/main" val="143513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build="p"/>
    </p:bldLst>
  </p:timing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19" ma:contentTypeDescription="Create a new document." ma:contentTypeScope="" ma:versionID="60667c2a00ea98f8265fcbef8ea3c097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dcea389f95b1745d0e270ea3946ad85a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758323-E82A-4F50-AF96-0DEB63A2872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65d629-5299-471d-9195-734900efdc88"/>
    <ds:schemaRef ds:uri="http://schemas.microsoft.com/sharepoint/v3"/>
    <ds:schemaRef ds:uri="http://purl.org/dc/terms/"/>
    <ds:schemaRef ds:uri="http://schemas.openxmlformats.org/package/2006/metadata/core-properties"/>
    <ds:schemaRef ds:uri="e3b91cd2-c31f-4b62-bf0e-c365d707865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27198FE-44AF-4DB7-8D67-CF312258E7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DBA47D-072F-4581-961B-8B1609F710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552</Words>
  <Application>Microsoft Office PowerPoint</Application>
  <PresentationFormat>On-screen Show (16:9)</PresentationFormat>
  <Paragraphs>89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Source Sans Pro</vt:lpstr>
      <vt:lpstr>Oswald</vt:lpstr>
      <vt:lpstr>Wingdings</vt:lpstr>
      <vt:lpstr>Quince template</vt:lpstr>
      <vt:lpstr>Data for Healthy Communities: Communicating with Data</vt:lpstr>
      <vt:lpstr>Agenda</vt:lpstr>
      <vt:lpstr>Communicating with Data</vt:lpstr>
      <vt:lpstr>Creating an Argument</vt:lpstr>
      <vt:lpstr>Data is Evidence, Not Proof!</vt:lpstr>
      <vt:lpstr>Create the Argument</vt:lpstr>
      <vt:lpstr>Enhancing Charts to Communicate</vt:lpstr>
      <vt:lpstr>Visualize Rank: Bar Charts</vt:lpstr>
      <vt:lpstr>But Bar Charts Can Only Show ONE Thing</vt:lpstr>
      <vt:lpstr>Scatterplots show rank by two indicators</vt:lpstr>
      <vt:lpstr>Scatterplots can also show outliers</vt:lpstr>
      <vt:lpstr>Step 4:</vt:lpstr>
      <vt:lpstr>Presentation Outline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badger.60, Kelsey</dc:creator>
  <cp:lastModifiedBy>badger.60, Kelsey</cp:lastModifiedBy>
  <cp:revision>76</cp:revision>
  <dcterms:modified xsi:type="dcterms:W3CDTF">2025-03-17T16:18:27Z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